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77" r:id="rId3"/>
    <p:sldId id="278" r:id="rId4"/>
    <p:sldId id="279" r:id="rId5"/>
    <p:sldId id="289" r:id="rId6"/>
    <p:sldId id="260" r:id="rId7"/>
    <p:sldId id="261" r:id="rId8"/>
    <p:sldId id="299" r:id="rId9"/>
    <p:sldId id="259" r:id="rId10"/>
    <p:sldId id="262" r:id="rId11"/>
    <p:sldId id="291" r:id="rId12"/>
    <p:sldId id="292" r:id="rId13"/>
    <p:sldId id="286" r:id="rId14"/>
    <p:sldId id="287" r:id="rId15"/>
    <p:sldId id="293" r:id="rId16"/>
    <p:sldId id="294" r:id="rId17"/>
    <p:sldId id="295" r:id="rId18"/>
    <p:sldId id="296" r:id="rId19"/>
    <p:sldId id="297" r:id="rId20"/>
    <p:sldId id="298" r:id="rId21"/>
    <p:sldId id="285" r:id="rId22"/>
    <p:sldId id="263" r:id="rId23"/>
    <p:sldId id="265" r:id="rId24"/>
    <p:sldId id="264" r:id="rId25"/>
    <p:sldId id="273" r:id="rId26"/>
    <p:sldId id="276" r:id="rId27"/>
    <p:sldId id="288" r:id="rId28"/>
    <p:sldId id="266" r:id="rId29"/>
    <p:sldId id="267" r:id="rId30"/>
    <p:sldId id="281" r:id="rId31"/>
    <p:sldId id="282" r:id="rId32"/>
    <p:sldId id="283" r:id="rId33"/>
    <p:sldId id="284" r:id="rId34"/>
    <p:sldId id="269" r:id="rId35"/>
    <p:sldId id="280" r:id="rId36"/>
    <p:sldId id="290" r:id="rId37"/>
    <p:sldId id="270" r:id="rId38"/>
    <p:sldId id="271" r:id="rId39"/>
    <p:sldId id="272" r:id="rId40"/>
    <p:sldId id="275" r:id="rId4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 varScale="1">
        <p:scale>
          <a:sx n="64" d="100"/>
          <a:sy n="64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9988" y="687388"/>
            <a:ext cx="4581525" cy="3436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0296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2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20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999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060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26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7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8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62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9988" y="687388"/>
            <a:ext cx="4581525" cy="3436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 dirty="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76003B"/>
              </a:solidFill>
              <a:latin typeface="Arial" panose="020B0604020202020204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47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0" b="1" dirty="0">
              <a:solidFill>
                <a:srgbClr val="76003B"/>
              </a:solidFill>
              <a:latin typeface="Arial" panose="020B0604020202020204" pitchFamily="34" charset="0"/>
            </a:endParaRPr>
          </a:p>
          <a:p>
            <a:pPr marL="338138" indent="-338138" algn="ctr" fontAlgn="base">
              <a:spcBef>
                <a:spcPts val="700"/>
              </a:spcBef>
              <a:spcAft>
                <a:spcPct val="0"/>
              </a:spcAft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sz="6000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2020 </a:t>
            </a:r>
            <a:r>
              <a:rPr lang="ru-RU" sz="6000" b="1" dirty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37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10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>
                <a:solidFill>
                  <a:srgbClr val="008080"/>
                </a:solidFill>
                <a:latin typeface="Arial" panose="020B0604020202020204" pitchFamily="34" charset="0"/>
              </a:rPr>
              <a:t>Сроки </a:t>
            </a: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собеседования по русскому языку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12 февраля –основной срок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11 марта – дополнительный срок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18 мая – дополнительный срок</a:t>
            </a:r>
            <a:endParaRPr lang="ru-RU" sz="48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Собеседование 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</a:t>
            </a:r>
            <a:r>
              <a:rPr lang="ru-RU" sz="4800" dirty="0" smtClean="0"/>
              <a:t>участник</a:t>
            </a:r>
          </a:p>
          <a:p>
            <a:r>
              <a:rPr lang="ru-RU" sz="4800" dirty="0" smtClean="0"/>
              <a:t>-экзаменатор-собеседник</a:t>
            </a:r>
          </a:p>
          <a:p>
            <a:r>
              <a:rPr lang="ru-RU" sz="4800" dirty="0" smtClean="0"/>
              <a:t>-</a:t>
            </a:r>
            <a:r>
              <a:rPr lang="ru-RU" sz="4800" dirty="0" smtClean="0"/>
              <a:t>эксперт</a:t>
            </a:r>
          </a:p>
          <a:p>
            <a:r>
              <a:rPr lang="ru-RU" sz="4800" dirty="0"/>
              <a:t>во время проведения итогового собеседования ведется аудиозапись ответов участников итогового собеседования и потоковая аудиозапись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867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Собеседование по русскому языку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участника итогового собеседования:</a:t>
            </a:r>
          </a:p>
          <a:p>
            <a:r>
              <a:rPr lang="ru-RU" sz="4000" dirty="0" smtClean="0"/>
              <a:t>-тексты для чтения</a:t>
            </a:r>
          </a:p>
          <a:p>
            <a:r>
              <a:rPr lang="ru-RU" sz="4000" dirty="0" smtClean="0"/>
              <a:t>-листы с темами беседы</a:t>
            </a:r>
          </a:p>
          <a:p>
            <a:r>
              <a:rPr lang="ru-RU" sz="4000" dirty="0" smtClean="0"/>
              <a:t>-карточки с планом беседы по каждой теме</a:t>
            </a:r>
          </a:p>
          <a:p>
            <a:r>
              <a:rPr lang="ru-RU" sz="4000" dirty="0" smtClean="0"/>
              <a:t>-бланки</a:t>
            </a:r>
          </a:p>
          <a:p>
            <a:pPr marL="0" indent="0">
              <a:buNone/>
            </a:pPr>
            <a:r>
              <a:rPr lang="ru-RU" sz="4000" dirty="0" smtClean="0"/>
              <a:t>Время на 1 участника – 15 минут</a:t>
            </a:r>
            <a:r>
              <a:rPr lang="ru-RU" sz="4000" dirty="0" smtClean="0"/>
              <a:t>.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16827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13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ОГЭ 2020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На ОГЭ –опыты и работа с приборами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48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24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14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ОГЭ 2020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Сайт ФИПИ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ОГЭ и ГВЭ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Демоверсии</a:t>
            </a:r>
          </a:p>
        </p:txBody>
      </p:sp>
    </p:spTree>
    <p:extLst>
      <p:ext uri="{BB962C8B-B14F-4D97-AF65-F5344CB8AC3E}">
        <p14:creationId xmlns:p14="http://schemas.microsoft.com/office/powerpoint/2010/main" val="3698231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Планируемые изменения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54046"/>
              </p:ext>
            </p:extLst>
          </p:nvPr>
        </p:nvGraphicFramePr>
        <p:xfrm>
          <a:off x="395536" y="908720"/>
          <a:ext cx="8229600" cy="725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7153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Учебный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Изменения в КИМ ОГЭ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40375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2020 г. изменено количество заданий в экзаменационной работе с 15 до 9, изменён первичный балл за выполнение работы с 39 до 33. </a:t>
                      </a:r>
                    </a:p>
                    <a:p>
                      <a:r>
                        <a:rPr lang="ru-RU" dirty="0" smtClean="0"/>
                        <a:t>Сохранены задание 1 (изложение) и альтернативные задания (9.1; 9.2; 9.3), система оценивания ответов на них. При этом изменилась жанровая специфика текста для изложения (могут быть предложены тексты различных жанров (путевые </a:t>
                      </a:r>
                    </a:p>
                    <a:p>
                      <a:r>
                        <a:rPr lang="ru-RU" dirty="0" smtClean="0"/>
                        <a:t>заметки, записки, очерк, рецензия, дневник и т.д.)). </a:t>
                      </a:r>
                    </a:p>
                    <a:p>
                      <a:r>
                        <a:rPr lang="ru-RU" dirty="0" smtClean="0"/>
                        <a:t>Экзаменационная  работа  предполагает  выполнение  экзаменуемым различных видов анализа языкового материала. Для этого в части 2 работы дано 7 заданий: 4 задания (задания 2–5) проверяют умение выполнять орфографический, </a:t>
                      </a:r>
                    </a:p>
                    <a:p>
                      <a:r>
                        <a:rPr lang="ru-RU" dirty="0" smtClean="0"/>
                        <a:t>пунктуационный, грамматический анализ; 3 задания (задания 6–8) нацелены на анализ текста, а именно проверяют глубину и точность понимания содержания текста;  понимание  отношений  синонимии  и  антонимии,  важных  для содержательного анализа текста; опознавание изученных средств выразительности </a:t>
                      </a:r>
                    </a:p>
                    <a:p>
                      <a:r>
                        <a:rPr lang="ru-RU" dirty="0" smtClean="0"/>
                        <a:t>речи.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Планируемые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450006"/>
              </p:ext>
            </p:extLst>
          </p:nvPr>
        </p:nvGraphicFramePr>
        <p:xfrm>
          <a:off x="611560" y="764704"/>
          <a:ext cx="8229600" cy="496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069360"/>
              </a:tblGrid>
              <a:tr h="6766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Математика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 КИМ включён новый блок практико-ориентированных заданий 1-5.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Обществознание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См.  справку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86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Предлагается только одна модель КИМ, соответствующая линейной системе изучения истории на основе Историко-культурного стандарта и единого учебника.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  новой  модели  КИМ сохранены  некоторые  задания,  которые  были представлены в прежней модели (нумерация по новой модели: 2–5,  7,  11,  12,  20,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21).  Введены новые задания на работу с исторической картой, увеличено число заданий на основе визуальных источников исторической информации, выделен 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блок  заданий,  проверяющих  знание  истории  культуры,  расширен  спектр аналитических заданий.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86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Иностранный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См.  справку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0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15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Планируемые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0996"/>
              </p:ext>
            </p:extLst>
          </p:nvPr>
        </p:nvGraphicFramePr>
        <p:xfrm>
          <a:off x="467544" y="54868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64910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Литература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Введена  дополнительная  тема  сочинения  в  части  2.  Все  темы  2.1–2.5 формулируются  по  творчеству  тех  писателей,  чьи  произведения  не  были включены  в  часть  1,  что  обеспечивает  более  широкий  охват  элементов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проверяемого содержания. Введены  критерии  оценки  практической  грамотности  (максимально 6 баллов), что привело к увеличению максимального количества баллов за всю работу с 33 до 39 баллов.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КИМ 2020 г.  изменена последовательность заданий, изменена форма записи ответа в заданиях (2, 3, 14, 15, 21, 22, 24, 26). В КИМ 2020 г. включён мини-тест из трёх заданий (27–29), проверяющих </a:t>
                      </a:r>
                      <a:r>
                        <a:rPr lang="ru-RU" dirty="0" err="1" smtClean="0"/>
                        <a:t>сформированность</a:t>
                      </a:r>
                      <a:r>
                        <a:rPr lang="ru-RU" dirty="0" smtClean="0"/>
                        <a:t> умений работать с </a:t>
                      </a:r>
                    </a:p>
                    <a:p>
                      <a:r>
                        <a:rPr lang="ru-RU" dirty="0" smtClean="0"/>
                        <a:t>текстом географического содержания. Максимальный первичный балл уменьшен с 32 до 31.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Сокращено количество заданий с 32 до 30 и максимальный первичный балл - с 46 до 45. Отдельные изменения коснулись следующих позиций: в части 1 работы включены новые модели заданий в линиях 1 и 20, в части 2 добавлена новая линия заданий (27), линия 30 (задания 31 и 32 в модели 2019 г.) претерпела значительную переработку.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3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Планируемые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733724"/>
              </p:ext>
            </p:extLst>
          </p:nvPr>
        </p:nvGraphicFramePr>
        <p:xfrm>
          <a:off x="457200" y="765175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7283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Химия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 2020 г. предлагается только одна модель КИМ.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Увеличена доля заданий с множественным выбором ответа (6, 7, 12, 14, 15) и заданий на установление соответствия между позициями двух множеств (10, 13, 16).  Добавлено  задание  1,  предусматривающее  проверку  умения  работать  с текстовой информацией. В часть 2 включено задание 21, направленное  на  проверку понимания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существования взаимосвязи между различными классами неорганических веществ и 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сформированности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 умения  составлять  уравнения  реакций,  отражающих  эту связь.  Ещё  одним  контролируемым  умением  является  умение  составлять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уравнения реакций ионного обмена, в частности сокращённое ионное уравнение.  В  экзаменационный  вариант  добавлена  обязательная  для  выполнения практическая часть, которая включает в себя два задания: 23 и 24. В задании 23 из предложенного  перечня  необходимо  выбрать  два  вещества,  взаимодействие  с которыми отражает химические свойства указанного в условии задания вещества,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и составить с ними два уравнения реакций. Задание 24 предполагает проведение двух реакций, соответствующих составленным уравнениям реакций.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8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Планируемые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555607"/>
              </p:ext>
            </p:extLst>
          </p:nvPr>
        </p:nvGraphicFramePr>
        <p:xfrm>
          <a:off x="457200" y="765174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439201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Информатика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В  КИМ  2020  г. количество заданий  сокращено  до  15.  Расширен  набор заданий,  выполняемых  на  компьютере  за  счёт  включения  3  новых  заданий, проверяющих умения и навыки практической работы с компьютером: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-поиск  информации  средствами  текстового  редактора  или  операционной системы (задание 11);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-анализ содержимого каталогов файловой системы (задание 12);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-создание презентации или текстового документа (задание 13). </a:t>
                      </a: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В отличие от КИМ 2019 г., в КИМ 2020 г. во всех заданиях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предусмотрен либо краткий, либо развёрнутый ответ.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3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17183"/>
              </p:ext>
            </p:extLst>
          </p:nvPr>
        </p:nvGraphicFramePr>
        <p:xfrm>
          <a:off x="457200" y="404662"/>
          <a:ext cx="8147248" cy="579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845"/>
                <a:gridCol w="2059195"/>
                <a:gridCol w="1790604"/>
                <a:gridCol w="1790604"/>
              </a:tblGrid>
              <a:tr h="96376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85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Планируемые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238707"/>
              </p:ext>
            </p:extLst>
          </p:nvPr>
        </p:nvGraphicFramePr>
        <p:xfrm>
          <a:off x="467544" y="476672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7283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 2020 г. изменилась структура экзаменационной работы. Задания в работе выстраиваются,  исходя  из  проверяемых  групп  умений.  По  сравнению  с предыдущим  годом  общее  количество  заданий  в  экзаменационной  работе уменьшено с 26 до 25. Количество заданий с развёрнутым ответом увеличено с 5 до 6. Максимальный балл за выполнение всех заданий работы увеличился с 40 до 43 баллов. 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  КИМ  2020  г.  используются  новые  модели  заданий:  задание  2  на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распознавание  законов  и  формул;  задание  4  на  проверку  умения  объяснять физические  явления  и  процессы,  в  котором  необходимо  дополнить  текст  с пропусками предложенными словами (словосочетаниями); задания 5–10, которые ранее были с выбором одного верного ответа, а теперь предлагаются с кратким ответом  в  виде  числа;  задание  23 –  расчётная  задача  повышенного  уровня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сложности с развёрнутым ответом, решение которой оценивается максимально в 3 балла. 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Расширилось содержание заданий 22 на объяснение явлений, в которых преимущественно используется практико-ориентированный контекст. Изменились требования к выполнению экспериментальных заданий: обязательным является запись  прямых  измерений  с  учётом  абсолютной  погрешности.  Кроме  того, введены новые критерии оценивания экспериментальных заданий. Максимальный балл за выполнение этих заданий 3.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21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Сроки ГИА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229600" cy="576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обязательные предметы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Математика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31 мая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Русский язык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3 июня</a:t>
            </a:r>
          </a:p>
          <a:p>
            <a:pPr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По выбору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обществознание, химия, информатика, литература  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26 мая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иностранные языки-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28 мая</a:t>
            </a:r>
          </a:p>
          <a:p>
            <a:pPr marL="0" indent="0" fontAlgn="base"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15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 география, история, биология, физика -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5 июня     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-резерв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15 июня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			</a:t>
            </a:r>
            <a:endParaRPr lang="ru-RU" u="sng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Начало всех экзаменов в 10.00 в МБОУ СШ №19</a:t>
            </a:r>
            <a:endParaRPr lang="ru-RU" sz="1400" dirty="0" smtClean="0">
              <a:ea typeface="Calibri"/>
              <a:cs typeface="Times New Roman"/>
            </a:endParaRP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81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48B0-859A-47AC-8632-416BBC2F84D2}" type="slidenum">
              <a:rPr lang="ru-RU"/>
              <a:pPr/>
              <a:t>22</a:t>
            </a:fld>
            <a:endParaRPr lang="ru-RU"/>
          </a:p>
        </p:txBody>
      </p:sp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29600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Лица, привлекаемые к проведению ЕГЭ: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Приказ о назначении</a:t>
            </a:r>
          </a:p>
          <a:p>
            <a:pPr marL="338138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Участники ГИА: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распределения (осуществляют руководитель ППЭ и руководитель </a:t>
            </a:r>
            <a:r>
              <a:rPr lang="ru-RU" sz="2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ОО)</a:t>
            </a:r>
          </a:p>
        </p:txBody>
      </p:sp>
    </p:spTree>
    <p:extLst>
      <p:ext uri="{BB962C8B-B14F-4D97-AF65-F5344CB8AC3E}">
        <p14:creationId xmlns:p14="http://schemas.microsoft.com/office/powerpoint/2010/main" val="1645927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23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Ручка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Документ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Специальные технические средства для лиц с ОВЗ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5229200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 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24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392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Русский язык, математика, литература – 235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Физика, история, обществознание, </a:t>
            </a:r>
            <a:r>
              <a:rPr lang="ru-RU" b="1" dirty="0">
                <a:latin typeface="Arial" panose="020B0604020202020204" pitchFamily="34" charset="0"/>
              </a:rPr>
              <a:t>биология</a:t>
            </a:r>
            <a:r>
              <a:rPr lang="ru-RU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180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Информатика и ИКТ – 150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Химия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140 минут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География,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120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– 120+15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28222"/>
              </p:ext>
            </p:extLst>
          </p:nvPr>
        </p:nvGraphicFramePr>
        <p:xfrm>
          <a:off x="107504" y="836712"/>
          <a:ext cx="8856984" cy="473764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624736"/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система химических элементов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Д.И.Менделеева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Таблица растворимости солей,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оснований в воде; Электрохимический ряд напряжений металлов;  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программное обеспечение 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Полные тексты художественных произведений; Сборники лирики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таблицы квадратов, формулы (выдает ППЭ),  линейка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6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24595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Географический атлас для 7, 8, и 9 класса (любого издательства); 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для лабораторной работы (готовит ППЭ),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воспроизведения аудиозаписи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орфографический словарь (ППЭ)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биология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карандаш, 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27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lvl="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4D4D4D"/>
                </a:solidFill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информации </a:t>
            </a:r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 время проведения итогового собеседования и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ГИА</a:t>
            </a:r>
            <a:endParaRPr lang="ru-RU" sz="3200" b="1" dirty="0" smtClean="0">
              <a:solidFill>
                <a:srgbClr val="4D4D4D"/>
              </a:solidFill>
              <a:latin typeface="Arial" panose="020B0604020202020204" pitchFamily="34" charset="0"/>
            </a:endParaRPr>
          </a:p>
          <a:p>
            <a:pPr marL="361950" algn="l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Телефоны, часы </a:t>
            </a:r>
          </a:p>
          <a:p>
            <a:pPr marL="361950" algn="l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u="sng" dirty="0" smtClean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  <a:endParaRPr lang="ru-RU" sz="4800" b="1" u="sng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17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28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 выносить из аудиторий и ППЭ экзаменационные материалы на бумажном или электронном носителях, фотографировать их </a:t>
            </a:r>
            <a:endParaRPr lang="ru-RU" sz="3200" b="1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82C5E-E04E-4625-85FD-4C26ECD763CE}" type="slidenum">
              <a:rPr lang="ru-RU"/>
              <a:pPr/>
              <a:t>29</a:t>
            </a:fld>
            <a:endParaRPr lang="ru-RU"/>
          </a:p>
        </p:txBody>
      </p:sp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332656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ru-RU" dirty="0">
                <a:solidFill>
                  <a:srgbClr val="006600"/>
                </a:solidFill>
                <a:latin typeface="Arial" panose="020B0604020202020204" pitchFamily="34" charset="0"/>
              </a:rPr>
              <a:t>ОГЭ				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7704" y="1628800"/>
            <a:ext cx="5616624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4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Работа выполняется на специальных бланках</a:t>
            </a:r>
            <a:endParaRPr lang="ru-RU" sz="4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648200" y="1600200"/>
            <a:ext cx="4038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ru-RU" sz="3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794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62440"/>
              </p:ext>
            </p:extLst>
          </p:nvPr>
        </p:nvGraphicFramePr>
        <p:xfrm>
          <a:off x="457200" y="548680"/>
          <a:ext cx="8147248" cy="56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845"/>
                <a:gridCol w="2059195"/>
                <a:gridCol w="1790604"/>
                <a:gridCol w="1790604"/>
              </a:tblGrid>
              <a:tr h="93655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3,85%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7,69%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15,38%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0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3,77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3,84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26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764705"/>
            <a:ext cx="73279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76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Ответы на задания части 1</a:t>
            </a:r>
          </a:p>
          <a:p>
            <a:r>
              <a:rPr lang="ru-RU" sz="2400" dirty="0"/>
              <a:t>В заданиях с выбором ответа (В) записывается номер выбранного ответа</a:t>
            </a:r>
          </a:p>
          <a:p>
            <a:r>
              <a:rPr lang="ru-RU" sz="2400" dirty="0"/>
              <a:t>В заданиях с кратким ответом (К) записывается ответ</a:t>
            </a:r>
          </a:p>
          <a:p>
            <a:endParaRPr lang="ru-RU" sz="2400" dirty="0"/>
          </a:p>
          <a:p>
            <a:r>
              <a:rPr lang="ru-RU" sz="2400" dirty="0"/>
              <a:t>№ задания	Ответ		№ задания	Ответ</a:t>
            </a:r>
          </a:p>
          <a:p>
            <a:r>
              <a:rPr lang="ru-RU" sz="2400" dirty="0"/>
              <a:t>К1			</a:t>
            </a:r>
            <a:r>
              <a:rPr lang="ru-RU" sz="2400" dirty="0" smtClean="0"/>
              <a:t>                  К11</a:t>
            </a:r>
            <a:r>
              <a:rPr lang="ru-RU" sz="2400" dirty="0"/>
              <a:t>	</a:t>
            </a:r>
          </a:p>
          <a:p>
            <a:r>
              <a:rPr lang="ru-RU" sz="2400" dirty="0"/>
              <a:t>В2			</a:t>
            </a:r>
            <a:r>
              <a:rPr lang="ru-RU" sz="2400" dirty="0" smtClean="0"/>
              <a:t>                  К12</a:t>
            </a:r>
            <a:r>
              <a:rPr lang="ru-RU" sz="2400" dirty="0"/>
              <a:t>	</a:t>
            </a:r>
          </a:p>
          <a:p>
            <a:r>
              <a:rPr lang="ru-RU" sz="2400" dirty="0"/>
              <a:t>В3			</a:t>
            </a:r>
            <a:r>
              <a:rPr lang="ru-RU" sz="2400" dirty="0" smtClean="0"/>
              <a:t>                  В13</a:t>
            </a:r>
            <a:r>
              <a:rPr lang="ru-RU" sz="2400" dirty="0"/>
              <a:t>	</a:t>
            </a:r>
          </a:p>
          <a:p>
            <a:r>
              <a:rPr lang="ru-RU" sz="2400" dirty="0"/>
              <a:t>К4			</a:t>
            </a:r>
            <a:r>
              <a:rPr lang="ru-RU" sz="2400" dirty="0" smtClean="0"/>
              <a:t>                  В14</a:t>
            </a:r>
            <a:r>
              <a:rPr lang="ru-RU" sz="2400" dirty="0"/>
              <a:t>	</a:t>
            </a:r>
          </a:p>
          <a:p>
            <a:r>
              <a:rPr lang="ru-RU" sz="2400" dirty="0"/>
              <a:t>К5			</a:t>
            </a:r>
            <a:r>
              <a:rPr lang="ru-RU" sz="2400" dirty="0" smtClean="0"/>
              <a:t>                  К15</a:t>
            </a:r>
            <a:r>
              <a:rPr lang="ru-RU" sz="2400" dirty="0"/>
              <a:t>	</a:t>
            </a:r>
          </a:p>
          <a:p>
            <a:r>
              <a:rPr lang="ru-RU" sz="2400" dirty="0"/>
              <a:t>К6			</a:t>
            </a:r>
            <a:r>
              <a:rPr lang="ru-RU" sz="2400" dirty="0" smtClean="0"/>
              <a:t>                  К16</a:t>
            </a:r>
            <a:r>
              <a:rPr lang="ru-RU" sz="2400" dirty="0"/>
              <a:t>	</a:t>
            </a:r>
          </a:p>
          <a:p>
            <a:r>
              <a:rPr lang="ru-RU" sz="2400" dirty="0"/>
              <a:t>К7			</a:t>
            </a:r>
            <a:r>
              <a:rPr lang="ru-RU" sz="2400" dirty="0" smtClean="0"/>
              <a:t>                  К17</a:t>
            </a:r>
            <a:r>
              <a:rPr lang="ru-RU" sz="2400" dirty="0"/>
              <a:t>	</a:t>
            </a:r>
          </a:p>
          <a:p>
            <a:r>
              <a:rPr lang="ru-RU" sz="2400" dirty="0"/>
              <a:t>В8			</a:t>
            </a:r>
            <a:r>
              <a:rPr lang="ru-RU" sz="2400" dirty="0" smtClean="0"/>
              <a:t>                  В18</a:t>
            </a:r>
            <a:r>
              <a:rPr lang="ru-RU" sz="2400" dirty="0"/>
              <a:t>	</a:t>
            </a:r>
          </a:p>
          <a:p>
            <a:r>
              <a:rPr lang="ru-RU" sz="2400" dirty="0"/>
              <a:t>К9			</a:t>
            </a:r>
            <a:r>
              <a:rPr lang="ru-RU" sz="2400" dirty="0" smtClean="0"/>
              <a:t>                  К19</a:t>
            </a:r>
            <a:r>
              <a:rPr lang="ru-RU" sz="2400" dirty="0"/>
              <a:t>	</a:t>
            </a:r>
          </a:p>
          <a:p>
            <a:r>
              <a:rPr lang="ru-RU" sz="2400" dirty="0"/>
              <a:t>К10			</a:t>
            </a:r>
            <a:r>
              <a:rPr lang="ru-RU" sz="2400" dirty="0" smtClean="0"/>
              <a:t>                  К20</a:t>
            </a: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0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45282"/>
              </p:ext>
            </p:extLst>
          </p:nvPr>
        </p:nvGraphicFramePr>
        <p:xfrm>
          <a:off x="457200" y="476668"/>
          <a:ext cx="8229599" cy="61467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8583"/>
                <a:gridCol w="2740508"/>
                <a:gridCol w="2740508"/>
              </a:tblGrid>
              <a:tr h="614651">
                <a:tc rowSpan="9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Замена ошибочных ответов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/>
                          <a:ea typeface="Times New Roman"/>
                        </a:rPr>
                        <a:t>№ задания</a:t>
                      </a:r>
                      <a:endParaRPr lang="ru-RU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Times New Roman"/>
                          <a:ea typeface="Times New Roman"/>
                        </a:rPr>
                        <a:t>Ответ</a:t>
                      </a:r>
                      <a:endParaRPr lang="ru-RU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148" marR="58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8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3000" y="90872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Ответы на задания части 2</a:t>
            </a:r>
            <a:endParaRPr lang="ru-RU" sz="3200" dirty="0"/>
          </a:p>
          <a:p>
            <a:r>
              <a:rPr lang="ru-RU" sz="3200" dirty="0"/>
              <a:t>В заданиях с развернутым ответом части 2 записывается </a:t>
            </a:r>
            <a:r>
              <a:rPr lang="ru-RU" sz="3200" u="sng" dirty="0"/>
              <a:t>решение и ответ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 </a:t>
            </a:r>
          </a:p>
          <a:p>
            <a:endParaRPr lang="ru-RU" sz="3200" dirty="0"/>
          </a:p>
          <a:p>
            <a:r>
              <a:rPr lang="ru-RU" sz="3200" dirty="0"/>
              <a:t>Продолжение на обороте</a:t>
            </a:r>
          </a:p>
        </p:txBody>
      </p:sp>
    </p:spTree>
    <p:extLst>
      <p:ext uri="{BB962C8B-B14F-4D97-AF65-F5344CB8AC3E}">
        <p14:creationId xmlns:p14="http://schemas.microsoft.com/office/powerpoint/2010/main" val="224337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34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>
                <a:solidFill>
                  <a:srgbClr val="000000"/>
                </a:solidFill>
                <a:latin typeface="Arial" panose="020B0604020202020204" pitchFamily="34" charset="0"/>
              </a:rPr>
              <a:t>Апелляции рассматриваются ТКПК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13089446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Минимальное количество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</a:t>
            </a:r>
            <a:r>
              <a:rPr lang="ru-RU" dirty="0" smtClean="0"/>
              <a:t>усский язык -15 баллов</a:t>
            </a:r>
          </a:p>
          <a:p>
            <a:r>
              <a:rPr lang="ru-RU" dirty="0" smtClean="0"/>
              <a:t>Математика – 8 баллов</a:t>
            </a:r>
          </a:p>
          <a:p>
            <a:r>
              <a:rPr lang="ru-RU" dirty="0" smtClean="0"/>
              <a:t>Физика – 10 баллов</a:t>
            </a:r>
          </a:p>
          <a:p>
            <a:r>
              <a:rPr lang="ru-RU" dirty="0" smtClean="0"/>
              <a:t>Химия – 9 баллов</a:t>
            </a:r>
          </a:p>
          <a:p>
            <a:r>
              <a:rPr lang="ru-RU" dirty="0" smtClean="0"/>
              <a:t>Биология – 13 баллов</a:t>
            </a:r>
          </a:p>
          <a:p>
            <a:r>
              <a:rPr lang="ru-RU" dirty="0" smtClean="0"/>
              <a:t>География – 12 баллов</a:t>
            </a:r>
          </a:p>
          <a:p>
            <a:r>
              <a:rPr lang="ru-RU" dirty="0" smtClean="0"/>
              <a:t>Обществознание – 15 баллов</a:t>
            </a:r>
          </a:p>
          <a:p>
            <a:r>
              <a:rPr lang="ru-RU" dirty="0" smtClean="0"/>
              <a:t>История – 13 баллов</a:t>
            </a:r>
          </a:p>
          <a:p>
            <a:r>
              <a:rPr lang="ru-RU" dirty="0" smtClean="0"/>
              <a:t>Литература – 7 баллов</a:t>
            </a:r>
          </a:p>
          <a:p>
            <a:r>
              <a:rPr lang="ru-RU" dirty="0" smtClean="0"/>
              <a:t>Информатика – 5 баллов</a:t>
            </a:r>
          </a:p>
          <a:p>
            <a:r>
              <a:rPr lang="ru-RU" dirty="0" err="1" smtClean="0"/>
              <a:t>Иностр</a:t>
            </a:r>
            <a:r>
              <a:rPr lang="ru-RU" dirty="0" smtClean="0"/>
              <a:t>. язык – 29 баллов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20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информация с расписанием будет предоставлена во 2 полугодии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9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08D7-1E67-404A-882A-7C706EBBA314}" type="slidenum">
              <a:rPr lang="ru-RU"/>
              <a:pPr/>
              <a:t>37</a:t>
            </a:fld>
            <a:endParaRPr lang="ru-RU"/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dirty="0">
                <a:solidFill>
                  <a:srgbClr val="006600"/>
                </a:solidFill>
                <a:latin typeface="Arial" panose="020B0604020202020204" pitchFamily="34" charset="0"/>
              </a:rPr>
              <a:t>Повторная сдача ГИА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96300" cy="573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CC3300"/>
                </a:solidFill>
                <a:latin typeface="Arial" panose="020B0604020202020204" pitchFamily="34" charset="0"/>
              </a:rPr>
              <a:t>Получившие неудовлетворительный результат по одному из обязательных предметов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 явившиеся на экзамен по уважительной причине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Не завершившие выполнение работы по уважительным причинам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Удовлетворена апелляция о нарушении установленного порядка проведения ГИА</a:t>
            </a:r>
          </a:p>
          <a:p>
            <a:pPr marL="338138" indent="-338138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Результаты аннулированы в случае выявления нарушения со стороны привлекаемых лиц</a:t>
            </a:r>
          </a:p>
          <a:p>
            <a:pPr marL="338138" indent="-338138" algn="ctr" fontAlgn="base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CC3300"/>
                </a:solidFill>
                <a:latin typeface="Arial" panose="020B0604020202020204" pitchFamily="34" charset="0"/>
              </a:rPr>
              <a:t>Повторная </a:t>
            </a:r>
            <a:r>
              <a:rPr lang="ru-RU" sz="3200" dirty="0">
                <a:solidFill>
                  <a:srgbClr val="CC3300"/>
                </a:solidFill>
                <a:latin typeface="Arial" panose="020B0604020202020204" pitchFamily="34" charset="0"/>
              </a:rPr>
              <a:t>сдача ГИА – </a:t>
            </a:r>
          </a:p>
          <a:p>
            <a:pPr marL="338138" indent="-338138" algn="ctr" fontAlgn="base">
              <a:lnSpc>
                <a:spcPct val="8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u="sng" dirty="0">
                <a:solidFill>
                  <a:srgbClr val="CC3300"/>
                </a:solidFill>
                <a:latin typeface="Arial" panose="020B0604020202020204" pitchFamily="34" charset="0"/>
              </a:rPr>
              <a:t>в той же форме</a:t>
            </a:r>
            <a:r>
              <a:rPr lang="ru-RU" sz="3200" dirty="0">
                <a:solidFill>
                  <a:srgbClr val="CC3300"/>
                </a:solidFill>
                <a:latin typeface="Arial" panose="020B0604020202020204" pitchFamily="34" charset="0"/>
              </a:rPr>
              <a:t>: ОГЭ, ГВЭ</a:t>
            </a:r>
          </a:p>
        </p:txBody>
      </p:sp>
    </p:spTree>
    <p:extLst>
      <p:ext uri="{BB962C8B-B14F-4D97-AF65-F5344CB8AC3E}">
        <p14:creationId xmlns:p14="http://schemas.microsoft.com/office/powerpoint/2010/main" val="3717583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0320-CD86-4C55-8058-CD7433939E46}" type="slidenum">
              <a:rPr lang="ru-RU"/>
              <a:pPr/>
              <a:t>38</a:t>
            </a:fld>
            <a:endParaRPr lang="ru-RU"/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9713"/>
            <a:ext cx="8229600" cy="703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8080"/>
                </a:solidFill>
                <a:latin typeface="Arial" panose="020B0604020202020204" pitchFamily="34" charset="0"/>
              </a:rPr>
              <a:t>Не прошедшие ГИА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43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fontAlgn="base">
              <a:spcBef>
                <a:spcPts val="6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Обучающиеся: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не прошедшие ГИА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на ГИА неудовлетворительные результаты по обоим обязательным предметам 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повторно неудовлетворительный результат по одному из обязательных предметов</a:t>
            </a:r>
          </a:p>
          <a:p>
            <a:pPr marL="446088" lvl="1" indent="0" fontAlgn="base">
              <a:spcBef>
                <a:spcPts val="15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algn="ctr" fontAlgn="base">
              <a:spcBef>
                <a:spcPts val="60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CC3300"/>
                </a:solidFill>
                <a:latin typeface="Arial" panose="020B0604020202020204" pitchFamily="34" charset="0"/>
              </a:rPr>
              <a:t>имеют право пройти ГИА по соответствующим учебным предметам не </a:t>
            </a:r>
            <a:r>
              <a:rPr lang="ru-RU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ранее1 сентября текущего года</a:t>
            </a:r>
            <a:endParaRPr lang="ru-RU" b="1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95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DCA87-35B5-4DE1-8AAF-7C06DA559AC8}" type="slidenum">
              <a:rPr lang="ru-RU"/>
              <a:pPr/>
              <a:t>39</a:t>
            </a:fld>
            <a:endParaRPr lang="ru-RU"/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63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>
                <a:solidFill>
                  <a:srgbClr val="008080"/>
                </a:solidFill>
                <a:latin typeface="Arial" panose="020B0604020202020204" pitchFamily="34" charset="0"/>
              </a:rPr>
              <a:t>Аттестат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13787" cy="597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3333CC"/>
                </a:solidFill>
                <a:latin typeface="Arial" panose="020B0604020202020204" pitchFamily="34" charset="0"/>
              </a:rPr>
              <a:t>Итоговые отметки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не ниже удовлетворительных по всем предметам учебного плана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 smtClean="0">
                <a:solidFill>
                  <a:srgbClr val="3333CC"/>
                </a:solidFill>
                <a:latin typeface="Arial" panose="020B0604020202020204" pitchFamily="34" charset="0"/>
              </a:rPr>
              <a:t>Аттестат </a:t>
            </a:r>
            <a:r>
              <a:rPr lang="ru-RU" dirty="0">
                <a:solidFill>
                  <a:srgbClr val="3333CC"/>
                </a:solidFill>
                <a:latin typeface="Arial" panose="020B0604020202020204" pitchFamily="34" charset="0"/>
              </a:rPr>
              <a:t>об основном общем образовании с отличием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выдаётся выпускникам 9 класса, успешно прошедшим ГИА и имеющим </a:t>
            </a:r>
            <a:r>
              <a:rPr lang="ru-RU" dirty="0">
                <a:solidFill>
                  <a:srgbClr val="CC3300"/>
                </a:solidFill>
                <a:latin typeface="Arial" panose="020B0604020202020204" pitchFamily="34" charset="0"/>
              </a:rPr>
              <a:t>итоговые отметки "отлично"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по всем учебным предметам учебного плана,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изучавшимся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уровне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47149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5200"/>
              </p:ext>
            </p:extLst>
          </p:nvPr>
        </p:nvGraphicFramePr>
        <p:xfrm>
          <a:off x="457200" y="476670"/>
          <a:ext cx="8219257" cy="590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002"/>
                <a:gridCol w="2077395"/>
                <a:gridCol w="1806430"/>
                <a:gridCol w="1806430"/>
              </a:tblGrid>
              <a:tr h="1202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четв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«4;5»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90,9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22,7%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27,3%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2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Сред.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3,82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3,83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17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93631"/>
              </p:ext>
            </p:extLst>
          </p:nvPr>
        </p:nvGraphicFramePr>
        <p:xfrm>
          <a:off x="251520" y="165388"/>
          <a:ext cx="8640960" cy="636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3312368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Естественно-математический профиль 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Углубленное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изучение математики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8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Алгебра и начала анализа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Геометрия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                                                    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                                             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2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5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 России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Всеобщая история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2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-/1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1/-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-/1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ОБЖ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0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3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2020 </a:t>
            </a: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47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Равные </a:t>
            </a: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условия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Организаторы в аудиториях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Независимые комиссии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Проверка обезличенных работ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Видеонаблюдение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Бланки</a:t>
            </a: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0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6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1720" y="2636912"/>
            <a:ext cx="5544616" cy="2310505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4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ОГЭ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7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Допуск к ГИА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720"/>
            <a:ext cx="8229600" cy="5187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Пункт 9 </a:t>
            </a:r>
          </a:p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758663"/>
            <a:ext cx="8280400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ГИА допускаются обучающиеся,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/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-прошедшие собеседование по русскому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языку (получили «зачет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»)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имеющие академической задолженности и в полном объеме выполнившие учебный план или индивидуальный учебный план </a:t>
            </a:r>
          </a:p>
          <a:p>
            <a:pPr algn="ctr">
              <a:buClrTx/>
              <a:buFontTx/>
              <a:buNone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и место подачи заявлений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/>
              <a:t>Для участия в ИС  </a:t>
            </a:r>
            <a:r>
              <a:rPr lang="ru-RU" sz="4000" dirty="0" smtClean="0"/>
              <a:t>обучающиеся подают  </a:t>
            </a:r>
            <a:r>
              <a:rPr lang="ru-RU" sz="4000" dirty="0"/>
              <a:t>заявление  </a:t>
            </a:r>
            <a:r>
              <a:rPr lang="ru-RU" sz="4000" dirty="0" smtClean="0"/>
              <a:t>не </a:t>
            </a:r>
            <a:r>
              <a:rPr lang="ru-RU" sz="4000" dirty="0"/>
              <a:t>позднее чем за две недели до начала </a:t>
            </a:r>
            <a:r>
              <a:rPr lang="ru-RU" sz="4000" dirty="0" smtClean="0"/>
              <a:t>проведения ИС</a:t>
            </a:r>
          </a:p>
          <a:p>
            <a:r>
              <a:rPr lang="ru-RU" sz="4000" dirty="0" smtClean="0"/>
              <a:t>Для участия в ГИА-9 </a:t>
            </a:r>
            <a:r>
              <a:rPr lang="ru-RU" sz="4000" dirty="0"/>
              <a:t>обучающиеся подают  заявление </a:t>
            </a:r>
            <a:r>
              <a:rPr lang="ru-RU" sz="4000" dirty="0" smtClean="0"/>
              <a:t> до 1 марта </a:t>
            </a:r>
          </a:p>
          <a:p>
            <a:r>
              <a:rPr lang="ru-RU" sz="4000" dirty="0" smtClean="0"/>
              <a:t>Заявления подаются по месту обучения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268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9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29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028599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А также предметы </a:t>
            </a: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по </a:t>
            </a: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выбору обучающихся по двум учебным предметам</a:t>
            </a:r>
            <a:endParaRPr 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2077</Words>
  <Application>Microsoft Office PowerPoint</Application>
  <PresentationFormat>Экран (4:3)</PresentationFormat>
  <Paragraphs>419</Paragraphs>
  <Slides>40</Slides>
  <Notes>19</Notes>
  <HiddenSlides>21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ГИА-9 2020 год</vt:lpstr>
      <vt:lpstr>Формы проведения</vt:lpstr>
      <vt:lpstr>Допуск к ГИА</vt:lpstr>
      <vt:lpstr>Сроки и место подачи заявлений</vt:lpstr>
      <vt:lpstr>Перечень предметов ГИА</vt:lpstr>
      <vt:lpstr>Сроки собеседования по русскому языку</vt:lpstr>
      <vt:lpstr>Собеседование по русскому языку</vt:lpstr>
      <vt:lpstr>Собеседование по русскому языку</vt:lpstr>
      <vt:lpstr>ОГЭ 2020</vt:lpstr>
      <vt:lpstr>ОГЭ 2020</vt:lpstr>
      <vt:lpstr>Планируемые изменения</vt:lpstr>
      <vt:lpstr>Планируемые изменения</vt:lpstr>
      <vt:lpstr>Планируемые изменения</vt:lpstr>
      <vt:lpstr>Планируемые изменения</vt:lpstr>
      <vt:lpstr>Планируемые изменения</vt:lpstr>
      <vt:lpstr>Планируемые изменения</vt:lpstr>
      <vt:lpstr>Сроки ГИА</vt:lpstr>
      <vt:lpstr>Допуск в ППЭ</vt:lpstr>
      <vt:lpstr>На столе участника:</vt:lpstr>
      <vt:lpstr>Время выполнения работы</vt:lpstr>
      <vt:lpstr>чем разрешено пользоваться </vt:lpstr>
      <vt:lpstr>чем разрешено пользоваться</vt:lpstr>
      <vt:lpstr>Презентация PowerPoint</vt:lpstr>
      <vt:lpstr>Презентация PowerPoint</vt:lpstr>
      <vt:lpstr>ОГЭ    </vt:lpstr>
      <vt:lpstr>Презентация PowerPoint</vt:lpstr>
      <vt:lpstr>Презентация PowerPoint</vt:lpstr>
      <vt:lpstr>Презентация PowerPoint</vt:lpstr>
      <vt:lpstr>Презентация PowerPoint</vt:lpstr>
      <vt:lpstr>Апелляции рассматриваются ТКПК</vt:lpstr>
      <vt:lpstr>Минимальное количество баллов</vt:lpstr>
      <vt:lpstr>Презентация PowerPoint</vt:lpstr>
      <vt:lpstr>Повторная сдача ГИА</vt:lpstr>
      <vt:lpstr>Не прошедшие ГИА</vt:lpstr>
      <vt:lpstr>Аттестат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35</cp:revision>
  <cp:lastPrinted>2015-04-21T13:19:36Z</cp:lastPrinted>
  <dcterms:created xsi:type="dcterms:W3CDTF">2014-04-14T12:33:02Z</dcterms:created>
  <dcterms:modified xsi:type="dcterms:W3CDTF">2019-12-13T05:26:54Z</dcterms:modified>
</cp:coreProperties>
</file>